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pitchFamily="34" charset="0"/>
      <p:regular r:id="rId9"/>
    </p:embeddedFont>
    <p:embeddedFont>
      <p:font typeface="Arimo Bold" panose="020B0704020202020204" pitchFamily="34" charset="0"/>
      <p:regular r:id="rId10"/>
    </p:embeddedFont>
    <p:embeddedFont>
      <p:font typeface="Arimo Bold Italics" panose="020B0704020202090204" pitchFamily="34" charset="0"/>
      <p:regular r:id="rId11"/>
    </p:embeddedFont>
    <p:embeddedFont>
      <p:font typeface="Arimo Italics" panose="020B0604020202090204" pitchFamily="34" charset="0"/>
      <p:regular r:id="rId12"/>
    </p:embeddedFont>
    <p:embeddedFont>
      <p:font typeface="Magnolia Script" panose="02000503070000020003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5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10" Type="http://schemas.openxmlformats.org/officeDocument/2006/relationships/image" Target="../media/image9.png" /><Relationship Id="rId4" Type="http://schemas.openxmlformats.org/officeDocument/2006/relationships/image" Target="../media/image3.svg" /><Relationship Id="rId9" Type="http://schemas.openxmlformats.org/officeDocument/2006/relationships/image" Target="../media/image8.sv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image" Target="../media/image11.svg" /><Relationship Id="rId7" Type="http://schemas.openxmlformats.org/officeDocument/2006/relationships/image" Target="../media/image15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11" Type="http://schemas.openxmlformats.org/officeDocument/2006/relationships/image" Target="../media/image19.svg" /><Relationship Id="rId5" Type="http://schemas.openxmlformats.org/officeDocument/2006/relationships/image" Target="../media/image13.svg" /><Relationship Id="rId10" Type="http://schemas.openxmlformats.org/officeDocument/2006/relationships/image" Target="../media/image18.png" /><Relationship Id="rId4" Type="http://schemas.openxmlformats.org/officeDocument/2006/relationships/image" Target="../media/image12.png" /><Relationship Id="rId9" Type="http://schemas.openxmlformats.org/officeDocument/2006/relationships/image" Target="../media/image17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 /><Relationship Id="rId7" Type="http://schemas.openxmlformats.org/officeDocument/2006/relationships/image" Target="../media/image25.sv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png" /><Relationship Id="rId5" Type="http://schemas.openxmlformats.org/officeDocument/2006/relationships/image" Target="../media/image23.svg" /><Relationship Id="rId4" Type="http://schemas.openxmlformats.org/officeDocument/2006/relationships/image" Target="../media/image22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image" Target="../media/image27.svg" /><Relationship Id="rId7" Type="http://schemas.openxmlformats.org/officeDocument/2006/relationships/image" Target="../media/image31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0.png" /><Relationship Id="rId5" Type="http://schemas.openxmlformats.org/officeDocument/2006/relationships/image" Target="../media/image29.svg" /><Relationship Id="rId10" Type="http://schemas.openxmlformats.org/officeDocument/2006/relationships/image" Target="../media/image34.png" /><Relationship Id="rId4" Type="http://schemas.openxmlformats.org/officeDocument/2006/relationships/image" Target="../media/image28.png" /><Relationship Id="rId9" Type="http://schemas.openxmlformats.org/officeDocument/2006/relationships/image" Target="../media/image33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 /><Relationship Id="rId3" Type="http://schemas.openxmlformats.org/officeDocument/2006/relationships/image" Target="../media/image3.svg" /><Relationship Id="rId7" Type="http://schemas.openxmlformats.org/officeDocument/2006/relationships/image" Target="../media/image38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sv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42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2240" y="658847"/>
            <a:ext cx="10163519" cy="8969306"/>
          </a:xfrm>
          <a:custGeom>
            <a:avLst/>
            <a:gdLst/>
            <a:ahLst/>
            <a:cxnLst/>
            <a:rect l="l" t="t" r="r" b="b"/>
            <a:pathLst>
              <a:path w="10163519" h="8969306">
                <a:moveTo>
                  <a:pt x="0" y="0"/>
                </a:moveTo>
                <a:lnTo>
                  <a:pt x="10163520" y="0"/>
                </a:lnTo>
                <a:lnTo>
                  <a:pt x="10163520" y="8969306"/>
                </a:lnTo>
                <a:lnTo>
                  <a:pt x="0" y="8969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3717" y="4035364"/>
            <a:ext cx="5960941" cy="6609914"/>
          </a:xfrm>
          <a:custGeom>
            <a:avLst/>
            <a:gdLst/>
            <a:ahLst/>
            <a:cxnLst/>
            <a:rect l="l" t="t" r="r" b="b"/>
            <a:pathLst>
              <a:path w="5960941" h="6609914">
                <a:moveTo>
                  <a:pt x="0" y="0"/>
                </a:moveTo>
                <a:lnTo>
                  <a:pt x="5960941" y="0"/>
                </a:lnTo>
                <a:lnTo>
                  <a:pt x="5960941" y="6609913"/>
                </a:lnTo>
                <a:lnTo>
                  <a:pt x="0" y="66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8460" y="4538745"/>
            <a:ext cx="821108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184266"/>
                </a:solidFill>
                <a:latin typeface="Magnolia Script"/>
              </a:rPr>
              <a:t>Pemrograman berorientasi objek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2651416" y="4538745"/>
            <a:ext cx="5960941" cy="6609914"/>
          </a:xfrm>
          <a:custGeom>
            <a:avLst/>
            <a:gdLst/>
            <a:ahLst/>
            <a:cxnLst/>
            <a:rect l="l" t="t" r="r" b="b"/>
            <a:pathLst>
              <a:path w="5960941" h="6609914">
                <a:moveTo>
                  <a:pt x="5960940" y="0"/>
                </a:moveTo>
                <a:lnTo>
                  <a:pt x="0" y="0"/>
                </a:lnTo>
                <a:lnTo>
                  <a:pt x="0" y="6609914"/>
                </a:lnTo>
                <a:lnTo>
                  <a:pt x="5960940" y="6609914"/>
                </a:lnTo>
                <a:lnTo>
                  <a:pt x="59609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04183" y="6263158"/>
            <a:ext cx="6430818" cy="2154324"/>
          </a:xfrm>
          <a:custGeom>
            <a:avLst/>
            <a:gdLst/>
            <a:ahLst/>
            <a:cxnLst/>
            <a:rect l="l" t="t" r="r" b="b"/>
            <a:pathLst>
              <a:path w="6430818" h="2154324">
                <a:moveTo>
                  <a:pt x="0" y="0"/>
                </a:moveTo>
                <a:lnTo>
                  <a:pt x="6430818" y="0"/>
                </a:lnTo>
                <a:lnTo>
                  <a:pt x="6430818" y="2154325"/>
                </a:lnTo>
                <a:lnTo>
                  <a:pt x="0" y="2154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6263158"/>
            <a:ext cx="6430818" cy="2001924"/>
          </a:xfrm>
          <a:custGeom>
            <a:avLst/>
            <a:gdLst/>
            <a:ahLst/>
            <a:cxnLst/>
            <a:rect l="l" t="t" r="r" b="b"/>
            <a:pathLst>
              <a:path w="6430818" h="2001924">
                <a:moveTo>
                  <a:pt x="0" y="0"/>
                </a:moveTo>
                <a:lnTo>
                  <a:pt x="6430818" y="0"/>
                </a:lnTo>
                <a:lnTo>
                  <a:pt x="6430818" y="2001925"/>
                </a:lnTo>
                <a:lnTo>
                  <a:pt x="0" y="2001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61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60016" y="7264120"/>
            <a:ext cx="6167967" cy="3274630"/>
          </a:xfrm>
          <a:custGeom>
            <a:avLst/>
            <a:gdLst/>
            <a:ahLst/>
            <a:cxnLst/>
            <a:rect l="l" t="t" r="r" b="b"/>
            <a:pathLst>
              <a:path w="6167967" h="3274630">
                <a:moveTo>
                  <a:pt x="0" y="0"/>
                </a:moveTo>
                <a:lnTo>
                  <a:pt x="6167968" y="0"/>
                </a:lnTo>
                <a:lnTo>
                  <a:pt x="6167968" y="3274630"/>
                </a:lnTo>
                <a:lnTo>
                  <a:pt x="0" y="3274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85339" y="7200900"/>
            <a:ext cx="3651885" cy="4114800"/>
          </a:xfrm>
          <a:custGeom>
            <a:avLst/>
            <a:gdLst/>
            <a:ahLst/>
            <a:cxnLst/>
            <a:rect l="l" t="t" r="r" b="b"/>
            <a:pathLst>
              <a:path w="3651885" h="4114800">
                <a:moveTo>
                  <a:pt x="0" y="0"/>
                </a:moveTo>
                <a:lnTo>
                  <a:pt x="3651885" y="0"/>
                </a:lnTo>
                <a:lnTo>
                  <a:pt x="36518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34293" y="-491806"/>
            <a:ext cx="9019414" cy="10119959"/>
          </a:xfrm>
          <a:custGeom>
            <a:avLst/>
            <a:gdLst/>
            <a:ahLst/>
            <a:cxnLst/>
            <a:rect l="l" t="t" r="r" b="b"/>
            <a:pathLst>
              <a:path w="9019414" h="10119959">
                <a:moveTo>
                  <a:pt x="0" y="0"/>
                </a:moveTo>
                <a:lnTo>
                  <a:pt x="9019414" y="0"/>
                </a:lnTo>
                <a:lnTo>
                  <a:pt x="9019414" y="10119959"/>
                </a:lnTo>
                <a:lnTo>
                  <a:pt x="0" y="10119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1337" y="2331997"/>
            <a:ext cx="9325326" cy="220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63"/>
              </a:lnSpc>
              <a:spcBef>
                <a:spcPct val="0"/>
              </a:spcBef>
            </a:pPr>
            <a:r>
              <a:rPr lang="en-US" sz="14636">
                <a:solidFill>
                  <a:srgbClr val="184266"/>
                </a:solidFill>
                <a:latin typeface="Magnolia Script Bold"/>
              </a:rPr>
              <a:t>PBO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97839"/>
            <a:ext cx="2929659" cy="2929659"/>
          </a:xfrm>
          <a:custGeom>
            <a:avLst/>
            <a:gdLst/>
            <a:ahLst/>
            <a:cxnLst/>
            <a:rect l="l" t="t" r="r" b="b"/>
            <a:pathLst>
              <a:path w="2929659" h="2929659">
                <a:moveTo>
                  <a:pt x="0" y="0"/>
                </a:moveTo>
                <a:lnTo>
                  <a:pt x="2929659" y="0"/>
                </a:lnTo>
                <a:lnTo>
                  <a:pt x="2929659" y="2929659"/>
                </a:lnTo>
                <a:lnTo>
                  <a:pt x="0" y="2929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6344" y="3708191"/>
            <a:ext cx="13879878" cy="6233327"/>
          </a:xfrm>
          <a:custGeom>
            <a:avLst/>
            <a:gdLst/>
            <a:ahLst/>
            <a:cxnLst/>
            <a:rect l="l" t="t" r="r" b="b"/>
            <a:pathLst>
              <a:path w="13879878" h="6233327">
                <a:moveTo>
                  <a:pt x="0" y="0"/>
                </a:moveTo>
                <a:lnTo>
                  <a:pt x="13879878" y="0"/>
                </a:lnTo>
                <a:lnTo>
                  <a:pt x="13879878" y="6233327"/>
                </a:lnTo>
                <a:lnTo>
                  <a:pt x="0" y="6233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58359" y="-996178"/>
            <a:ext cx="10309822" cy="3388033"/>
          </a:xfrm>
          <a:custGeom>
            <a:avLst/>
            <a:gdLst/>
            <a:ahLst/>
            <a:cxnLst/>
            <a:rect l="l" t="t" r="r" b="b"/>
            <a:pathLst>
              <a:path w="10309822" h="3388033">
                <a:moveTo>
                  <a:pt x="0" y="0"/>
                </a:moveTo>
                <a:lnTo>
                  <a:pt x="10309822" y="0"/>
                </a:lnTo>
                <a:lnTo>
                  <a:pt x="10309822" y="3388033"/>
                </a:lnTo>
                <a:lnTo>
                  <a:pt x="0" y="3388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8181" y="4224530"/>
            <a:ext cx="4740063" cy="6172200"/>
          </a:xfrm>
          <a:custGeom>
            <a:avLst/>
            <a:gdLst/>
            <a:ahLst/>
            <a:cxnLst/>
            <a:rect l="l" t="t" r="r" b="b"/>
            <a:pathLst>
              <a:path w="4740063" h="6172200">
                <a:moveTo>
                  <a:pt x="0" y="0"/>
                </a:moveTo>
                <a:lnTo>
                  <a:pt x="4740063" y="0"/>
                </a:lnTo>
                <a:lnTo>
                  <a:pt x="47400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18659" y="7973017"/>
            <a:ext cx="4577019" cy="2904326"/>
          </a:xfrm>
          <a:custGeom>
            <a:avLst/>
            <a:gdLst/>
            <a:ahLst/>
            <a:cxnLst/>
            <a:rect l="l" t="t" r="r" b="b"/>
            <a:pathLst>
              <a:path w="4577019" h="2904326">
                <a:moveTo>
                  <a:pt x="0" y="0"/>
                </a:moveTo>
                <a:lnTo>
                  <a:pt x="4577018" y="0"/>
                </a:lnTo>
                <a:lnTo>
                  <a:pt x="4577018" y="2904326"/>
                </a:lnTo>
                <a:lnTo>
                  <a:pt x="0" y="2904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60932" y="4224530"/>
            <a:ext cx="10590703" cy="483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9"/>
              </a:lnSpc>
              <a:spcBef>
                <a:spcPct val="0"/>
              </a:spcBef>
            </a:pPr>
            <a:r>
              <a:rPr lang="en-US" sz="4557">
                <a:solidFill>
                  <a:srgbClr val="184266"/>
                </a:solidFill>
                <a:latin typeface="Magnolia Script Bold"/>
              </a:rPr>
              <a:t>Pemrograman Berorientasi Objek (PBO) adalah metode pemrograman yang berorientasikan kepada objek, yaitu semua data dan method didefinisikan ke dalam beberapa class atau objek-objek agar bisa saling bekerja sama dalam memecahkan masalah.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8617" y="1713627"/>
            <a:ext cx="7485383" cy="907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8"/>
              </a:lnSpc>
            </a:pPr>
            <a:r>
              <a:rPr lang="en-US" sz="6056">
                <a:solidFill>
                  <a:srgbClr val="184266"/>
                </a:solidFill>
                <a:latin typeface="Magnolia Script Bold"/>
              </a:rPr>
              <a:t>Apa itu PBO?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265" y="785169"/>
            <a:ext cx="7315200" cy="2141359"/>
          </a:xfrm>
          <a:custGeom>
            <a:avLst/>
            <a:gdLst/>
            <a:ahLst/>
            <a:cxnLst/>
            <a:rect l="l" t="t" r="r" b="b"/>
            <a:pathLst>
              <a:path w="7315200" h="2141359">
                <a:moveTo>
                  <a:pt x="0" y="0"/>
                </a:moveTo>
                <a:lnTo>
                  <a:pt x="7315200" y="0"/>
                </a:lnTo>
                <a:lnTo>
                  <a:pt x="7315200" y="2141358"/>
                </a:lnTo>
                <a:lnTo>
                  <a:pt x="0" y="214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90210" y="2884548"/>
            <a:ext cx="6958305" cy="7402452"/>
          </a:xfrm>
          <a:custGeom>
            <a:avLst/>
            <a:gdLst/>
            <a:ahLst/>
            <a:cxnLst/>
            <a:rect l="l" t="t" r="r" b="b"/>
            <a:pathLst>
              <a:path w="6958305" h="7402452">
                <a:moveTo>
                  <a:pt x="0" y="0"/>
                </a:moveTo>
                <a:lnTo>
                  <a:pt x="6958305" y="0"/>
                </a:lnTo>
                <a:lnTo>
                  <a:pt x="6958305" y="7402452"/>
                </a:lnTo>
                <a:lnTo>
                  <a:pt x="0" y="7402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677594" y="5342062"/>
            <a:ext cx="7231551" cy="5535423"/>
          </a:xfrm>
          <a:custGeom>
            <a:avLst/>
            <a:gdLst/>
            <a:ahLst/>
            <a:cxnLst/>
            <a:rect l="l" t="t" r="r" b="b"/>
            <a:pathLst>
              <a:path w="7231551" h="5535423">
                <a:moveTo>
                  <a:pt x="7231551" y="0"/>
                </a:moveTo>
                <a:lnTo>
                  <a:pt x="0" y="0"/>
                </a:lnTo>
                <a:lnTo>
                  <a:pt x="0" y="5535424"/>
                </a:lnTo>
                <a:lnTo>
                  <a:pt x="7231551" y="5535424"/>
                </a:lnTo>
                <a:lnTo>
                  <a:pt x="72315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8208" y="1470085"/>
            <a:ext cx="963981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39"/>
              </a:lnSpc>
            </a:pPr>
            <a:r>
              <a:rPr lang="en-US" sz="5199">
                <a:solidFill>
                  <a:srgbClr val="0C244C"/>
                </a:solidFill>
                <a:latin typeface="Magnolia Script Bold"/>
              </a:rPr>
              <a:t>Fitur - Fitur PBO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0210" y="5052249"/>
            <a:ext cx="4794885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ctr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C244C"/>
                </a:solidFill>
                <a:latin typeface="Magnolia Script Bold"/>
              </a:rPr>
              <a:t>Enkapsulasi </a:t>
            </a:r>
          </a:p>
          <a:p>
            <a:pPr marL="1079501" lvl="1" indent="-539750" algn="ctr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C244C"/>
                </a:solidFill>
                <a:latin typeface="Magnolia Script Bold"/>
              </a:rPr>
              <a:t>Abstraksi</a:t>
            </a:r>
          </a:p>
          <a:p>
            <a:pPr marL="1079501" lvl="1" indent="-539750" algn="ctr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C244C"/>
                </a:solidFill>
                <a:latin typeface="Magnolia Script Bold"/>
              </a:rPr>
              <a:t>Pewarisan</a:t>
            </a:r>
          </a:p>
          <a:p>
            <a:pPr marL="1079501" lvl="1" indent="-539750" algn="ctr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C244C"/>
                </a:solidFill>
                <a:latin typeface="Magnolia Script Bold"/>
              </a:rPr>
              <a:t>Polimorfisme</a:t>
            </a:r>
          </a:p>
        </p:txBody>
      </p:sp>
    </p:spTree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62543"/>
            <a:ext cx="5731052" cy="1583854"/>
          </a:xfrm>
          <a:custGeom>
            <a:avLst/>
            <a:gdLst/>
            <a:ahLst/>
            <a:cxnLst/>
            <a:rect l="l" t="t" r="r" b="b"/>
            <a:pathLst>
              <a:path w="5731052" h="1583854">
                <a:moveTo>
                  <a:pt x="0" y="0"/>
                </a:moveTo>
                <a:lnTo>
                  <a:pt x="5731052" y="0"/>
                </a:lnTo>
                <a:lnTo>
                  <a:pt x="5731052" y="1583855"/>
                </a:lnTo>
                <a:lnTo>
                  <a:pt x="0" y="1583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637975"/>
            <a:ext cx="14009103" cy="5934766"/>
          </a:xfrm>
          <a:custGeom>
            <a:avLst/>
            <a:gdLst/>
            <a:ahLst/>
            <a:cxnLst/>
            <a:rect l="l" t="t" r="r" b="b"/>
            <a:pathLst>
              <a:path w="14009103" h="5934766">
                <a:moveTo>
                  <a:pt x="0" y="0"/>
                </a:moveTo>
                <a:lnTo>
                  <a:pt x="14009103" y="0"/>
                </a:lnTo>
                <a:lnTo>
                  <a:pt x="14009103" y="5934765"/>
                </a:lnTo>
                <a:lnTo>
                  <a:pt x="0" y="5934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20279" y="2882467"/>
            <a:ext cx="3797588" cy="6436590"/>
          </a:xfrm>
          <a:custGeom>
            <a:avLst/>
            <a:gdLst/>
            <a:ahLst/>
            <a:cxnLst/>
            <a:rect l="l" t="t" r="r" b="b"/>
            <a:pathLst>
              <a:path w="3797588" h="6436590">
                <a:moveTo>
                  <a:pt x="0" y="0"/>
                </a:moveTo>
                <a:lnTo>
                  <a:pt x="3797589" y="0"/>
                </a:lnTo>
                <a:lnTo>
                  <a:pt x="3797589" y="6436591"/>
                </a:lnTo>
                <a:lnTo>
                  <a:pt x="0" y="643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358140" y="6269942"/>
            <a:ext cx="6119455" cy="6098232"/>
          </a:xfrm>
          <a:custGeom>
            <a:avLst/>
            <a:gdLst/>
            <a:ahLst/>
            <a:cxnLst/>
            <a:rect l="l" t="t" r="r" b="b"/>
            <a:pathLst>
              <a:path w="6119455" h="6098232">
                <a:moveTo>
                  <a:pt x="6119455" y="0"/>
                </a:moveTo>
                <a:lnTo>
                  <a:pt x="0" y="0"/>
                </a:lnTo>
                <a:lnTo>
                  <a:pt x="0" y="6098231"/>
                </a:lnTo>
                <a:lnTo>
                  <a:pt x="6119455" y="6098231"/>
                </a:lnTo>
                <a:lnTo>
                  <a:pt x="611945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515340"/>
            <a:ext cx="5375629" cy="4114800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90807" y="2446398"/>
            <a:ext cx="2056532" cy="1385589"/>
          </a:xfrm>
          <a:custGeom>
            <a:avLst/>
            <a:gdLst/>
            <a:ahLst/>
            <a:cxnLst/>
            <a:rect l="l" t="t" r="r" b="b"/>
            <a:pathLst>
              <a:path w="2056532" h="1385589">
                <a:moveTo>
                  <a:pt x="0" y="0"/>
                </a:moveTo>
                <a:lnTo>
                  <a:pt x="2056533" y="0"/>
                </a:lnTo>
                <a:lnTo>
                  <a:pt x="2056533" y="1385589"/>
                </a:lnTo>
                <a:lnTo>
                  <a:pt x="0" y="1385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143500"/>
            <a:ext cx="12851178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C244C"/>
                </a:solidFill>
                <a:latin typeface="Magnolia Script Bold"/>
              </a:rPr>
              <a:t>mempermudah pengembangan program dengan cara mengikuti model yang telah ada dikehidupan sehari-hari.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7314" y="1028700"/>
            <a:ext cx="9639812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>
                <a:solidFill>
                  <a:srgbClr val="0C244C"/>
                </a:solidFill>
                <a:latin typeface="Magnolia Script Bold"/>
              </a:rPr>
              <a:t> Tujuan</a:t>
            </a: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3403" y="5143500"/>
            <a:ext cx="4821792" cy="5346745"/>
          </a:xfrm>
          <a:custGeom>
            <a:avLst/>
            <a:gdLst/>
            <a:ahLst/>
            <a:cxnLst/>
            <a:rect l="l" t="t" r="r" b="b"/>
            <a:pathLst>
              <a:path w="4821792" h="5346745">
                <a:moveTo>
                  <a:pt x="0" y="0"/>
                </a:moveTo>
                <a:lnTo>
                  <a:pt x="4821792" y="0"/>
                </a:lnTo>
                <a:lnTo>
                  <a:pt x="4821792" y="5346745"/>
                </a:lnTo>
                <a:lnTo>
                  <a:pt x="0" y="5346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08520"/>
            <a:ext cx="15426710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C244C"/>
                </a:solidFill>
                <a:latin typeface="Magnolia Script Bold"/>
              </a:rPr>
              <a:t>memberikan kemudahan dalam pembuatan sebuah program, keuntungan yang didapat apabila membuat Program berorientasi objek atau object oriented programming (OOP) antara lain : 1) Reusability, kode yang dibuat dapat digunakan kembali, 2) Extensibility , pemrogram dapat membuat methode baru atau mengubah yang sudah ada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4044514" y="5759472"/>
            <a:ext cx="4821792" cy="5346745"/>
          </a:xfrm>
          <a:custGeom>
            <a:avLst/>
            <a:gdLst/>
            <a:ahLst/>
            <a:cxnLst/>
            <a:rect l="l" t="t" r="r" b="b"/>
            <a:pathLst>
              <a:path w="4821792" h="5346745">
                <a:moveTo>
                  <a:pt x="4821792" y="0"/>
                </a:moveTo>
                <a:lnTo>
                  <a:pt x="0" y="0"/>
                </a:lnTo>
                <a:lnTo>
                  <a:pt x="0" y="5346745"/>
                </a:lnTo>
                <a:lnTo>
                  <a:pt x="4821792" y="5346745"/>
                </a:lnTo>
                <a:lnTo>
                  <a:pt x="48217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70112" y="72163"/>
            <a:ext cx="4517888" cy="4730772"/>
          </a:xfrm>
          <a:custGeom>
            <a:avLst/>
            <a:gdLst/>
            <a:ahLst/>
            <a:cxnLst/>
            <a:rect l="l" t="t" r="r" b="b"/>
            <a:pathLst>
              <a:path w="4517888" h="4730772">
                <a:moveTo>
                  <a:pt x="0" y="0"/>
                </a:moveTo>
                <a:lnTo>
                  <a:pt x="4517888" y="0"/>
                </a:lnTo>
                <a:lnTo>
                  <a:pt x="4517888" y="4730772"/>
                </a:lnTo>
                <a:lnTo>
                  <a:pt x="0" y="473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90782" y="-43714"/>
            <a:ext cx="4076548" cy="4114800"/>
          </a:xfrm>
          <a:custGeom>
            <a:avLst/>
            <a:gdLst/>
            <a:ahLst/>
            <a:cxnLst/>
            <a:rect l="l" t="t" r="r" b="b"/>
            <a:pathLst>
              <a:path w="4076548" h="4114800">
                <a:moveTo>
                  <a:pt x="0" y="0"/>
                </a:moveTo>
                <a:lnTo>
                  <a:pt x="4076548" y="0"/>
                </a:lnTo>
                <a:lnTo>
                  <a:pt x="4076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58650" y="72163"/>
            <a:ext cx="6856339" cy="2397774"/>
          </a:xfrm>
          <a:custGeom>
            <a:avLst/>
            <a:gdLst/>
            <a:ahLst/>
            <a:cxnLst/>
            <a:rect l="l" t="t" r="r" b="b"/>
            <a:pathLst>
              <a:path w="6856339" h="2397774">
                <a:moveTo>
                  <a:pt x="0" y="0"/>
                </a:moveTo>
                <a:lnTo>
                  <a:pt x="6856338" y="0"/>
                </a:lnTo>
                <a:lnTo>
                  <a:pt x="6856338" y="2397774"/>
                </a:lnTo>
                <a:lnTo>
                  <a:pt x="0" y="2397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4269" y="431899"/>
            <a:ext cx="3512480" cy="3163574"/>
          </a:xfrm>
          <a:custGeom>
            <a:avLst/>
            <a:gdLst/>
            <a:ahLst/>
            <a:cxnLst/>
            <a:rect l="l" t="t" r="r" b="b"/>
            <a:pathLst>
              <a:path w="3512480" h="3163574">
                <a:moveTo>
                  <a:pt x="0" y="0"/>
                </a:moveTo>
                <a:lnTo>
                  <a:pt x="3512481" y="0"/>
                </a:lnTo>
                <a:lnTo>
                  <a:pt x="3512481" y="3163574"/>
                </a:lnTo>
                <a:lnTo>
                  <a:pt x="0" y="3163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639084" y="1589824"/>
            <a:ext cx="803918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C244C"/>
                </a:solidFill>
                <a:latin typeface="Magnolia Script Bold"/>
              </a:rPr>
              <a:t>Kelebihan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48791"/>
            <a:ext cx="3705259" cy="3339365"/>
          </a:xfrm>
          <a:custGeom>
            <a:avLst/>
            <a:gdLst/>
            <a:ahLst/>
            <a:cxnLst/>
            <a:rect l="l" t="t" r="r" b="b"/>
            <a:pathLst>
              <a:path w="3705259" h="3339365">
                <a:moveTo>
                  <a:pt x="0" y="0"/>
                </a:moveTo>
                <a:lnTo>
                  <a:pt x="3705259" y="0"/>
                </a:lnTo>
                <a:lnTo>
                  <a:pt x="3705259" y="3339364"/>
                </a:lnTo>
                <a:lnTo>
                  <a:pt x="0" y="3339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69010">
            <a:off x="13952092" y="6597255"/>
            <a:ext cx="5536636" cy="5322091"/>
          </a:xfrm>
          <a:custGeom>
            <a:avLst/>
            <a:gdLst/>
            <a:ahLst/>
            <a:cxnLst/>
            <a:rect l="l" t="t" r="r" b="b"/>
            <a:pathLst>
              <a:path w="5536636" h="5322091">
                <a:moveTo>
                  <a:pt x="0" y="0"/>
                </a:moveTo>
                <a:lnTo>
                  <a:pt x="5536635" y="0"/>
                </a:lnTo>
                <a:lnTo>
                  <a:pt x="5536635" y="5322090"/>
                </a:lnTo>
                <a:lnTo>
                  <a:pt x="0" y="532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07860" y="0"/>
            <a:ext cx="7315200" cy="2403935"/>
          </a:xfrm>
          <a:custGeom>
            <a:avLst/>
            <a:gdLst/>
            <a:ahLst/>
            <a:cxnLst/>
            <a:rect l="l" t="t" r="r" b="b"/>
            <a:pathLst>
              <a:path w="7315200" h="2403935">
                <a:moveTo>
                  <a:pt x="0" y="0"/>
                </a:moveTo>
                <a:lnTo>
                  <a:pt x="7315200" y="0"/>
                </a:lnTo>
                <a:lnTo>
                  <a:pt x="7315200" y="2403935"/>
                </a:lnTo>
                <a:lnTo>
                  <a:pt x="0" y="2403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81329" y="4485410"/>
            <a:ext cx="11771655" cy="410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2"/>
              </a:lnSpc>
              <a:spcBef>
                <a:spcPct val="0"/>
              </a:spcBef>
            </a:pPr>
            <a:r>
              <a:rPr lang="en-US" sz="4510">
                <a:solidFill>
                  <a:srgbClr val="0C244C"/>
                </a:solidFill>
                <a:latin typeface="Magnolia Script Bold"/>
              </a:rPr>
              <a:t>Untuk beberapa programmer butuh waktu untuk terbiasa dengan PBO . Ukuran program yang dibuat dengan metode ini cukup besar. Runtime program lebih lambat. Tidak semua masalah program bisa diselesaikan dengan PBO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938577" y="1399323"/>
            <a:ext cx="963981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C244C"/>
                </a:solidFill>
                <a:latin typeface="Magnolia Script Bold"/>
              </a:rPr>
              <a:t>Kekurangan</a:t>
            </a:r>
          </a:p>
        </p:txBody>
      </p:sp>
      <p:sp>
        <p:nvSpPr>
          <p:cNvPr id="7" name="Freeform 7"/>
          <p:cNvSpPr/>
          <p:nvPr/>
        </p:nvSpPr>
        <p:spPr>
          <a:xfrm rot="-1169010" flipH="1">
            <a:off x="-2215200" y="7625955"/>
            <a:ext cx="5536636" cy="5322091"/>
          </a:xfrm>
          <a:custGeom>
            <a:avLst/>
            <a:gdLst/>
            <a:ahLst/>
            <a:cxnLst/>
            <a:rect l="l" t="t" r="r" b="b"/>
            <a:pathLst>
              <a:path w="5536636" h="5322091">
                <a:moveTo>
                  <a:pt x="5536636" y="0"/>
                </a:moveTo>
                <a:lnTo>
                  <a:pt x="0" y="0"/>
                </a:lnTo>
                <a:lnTo>
                  <a:pt x="0" y="5322090"/>
                </a:lnTo>
                <a:lnTo>
                  <a:pt x="5536636" y="5322090"/>
                </a:lnTo>
                <a:lnTo>
                  <a:pt x="55366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8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2891" y="6479659"/>
            <a:ext cx="2082218" cy="4206500"/>
          </a:xfrm>
          <a:custGeom>
            <a:avLst/>
            <a:gdLst/>
            <a:ahLst/>
            <a:cxnLst/>
            <a:rect l="l" t="t" r="r" b="b"/>
            <a:pathLst>
              <a:path w="2082218" h="4206500">
                <a:moveTo>
                  <a:pt x="0" y="0"/>
                </a:moveTo>
                <a:lnTo>
                  <a:pt x="2082218" y="0"/>
                </a:lnTo>
                <a:lnTo>
                  <a:pt x="2082218" y="4206500"/>
                </a:lnTo>
                <a:lnTo>
                  <a:pt x="0" y="420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59856" y="-809684"/>
            <a:ext cx="9168289" cy="10287000"/>
          </a:xfrm>
          <a:custGeom>
            <a:avLst/>
            <a:gdLst/>
            <a:ahLst/>
            <a:cxnLst/>
            <a:rect l="l" t="t" r="r" b="b"/>
            <a:pathLst>
              <a:path w="9168289" h="10287000">
                <a:moveTo>
                  <a:pt x="0" y="0"/>
                </a:moveTo>
                <a:lnTo>
                  <a:pt x="9168288" y="0"/>
                </a:lnTo>
                <a:lnTo>
                  <a:pt x="91682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09561" y="4068756"/>
            <a:ext cx="5435404" cy="120206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0C244C"/>
                </a:solidFill>
                <a:latin typeface="Magnolia Script Bold"/>
              </a:rPr>
              <a:t>Thanks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Kustom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8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Kuning Simpel Abstrak Presentasi Tugas Kelompok</dc:title>
  <cp:lastModifiedBy>rizky reyhan</cp:lastModifiedBy>
  <cp:revision>2</cp:revision>
  <dcterms:created xsi:type="dcterms:W3CDTF">2006-08-16T00:00:00Z</dcterms:created>
  <dcterms:modified xsi:type="dcterms:W3CDTF">2023-08-01T15:20:33Z</dcterms:modified>
  <dc:identifier>DAFqTfj94aE</dc:identifier>
</cp:coreProperties>
</file>